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8" r:id="rId8"/>
    <p:sldId id="267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B8F69-05FD-4317-9AEC-F68DCB7108E5}" v="466" dt="2024-03-12T18:52:08.626"/>
    <p1510:client id="{3F3725BB-B52A-470E-9B1D-E4DCA2159E8C}" v="288" dt="2024-03-12T13:01:47.533"/>
    <p1510:client id="{565F9670-ED15-48C1-9164-3C2203C3A097}" v="493" dt="2024-03-11T18:08:31.738"/>
    <p1510:client id="{5C58D32D-0ED0-4C46-B55A-6D1225C4FE66}" v="106" dt="2024-03-11T18:59:33.130"/>
    <p1510:client id="{A2862FC7-986B-4B95-911E-ABC09D72123C}" v="49" dt="2024-03-11T21:58:21.573"/>
    <p1510:client id="{E312B64E-A948-4046-BE22-D377B660DD59}" v="1" dt="2024-03-11T18:34:17.526"/>
    <p1510:client id="{F62D9BAA-C1A3-46E1-9D8E-23977AF5A215}" v="1" dt="2024-03-12T10:58:57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6FD1D-6671-491F-A13B-A253692DB5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DBEEB3-49AE-4937-91ED-6DDBF38E343E}">
      <dgm:prSet/>
      <dgm:spPr/>
      <dgm:t>
        <a:bodyPr/>
        <a:lstStyle/>
        <a:p>
          <a:r>
            <a:rPr lang="en-GB"/>
            <a:t>History, Location</a:t>
          </a:r>
          <a:endParaRPr lang="en-US"/>
        </a:p>
      </dgm:t>
    </dgm:pt>
    <dgm:pt modelId="{F37D65D3-0792-44B5-BECE-E97594488501}" type="parTrans" cxnId="{A742FECE-1D9A-488C-A336-20AAC94869C5}">
      <dgm:prSet/>
      <dgm:spPr/>
      <dgm:t>
        <a:bodyPr/>
        <a:lstStyle/>
        <a:p>
          <a:endParaRPr lang="en-US"/>
        </a:p>
      </dgm:t>
    </dgm:pt>
    <dgm:pt modelId="{52D56730-AA5B-4714-8339-5EC1F9B98F6A}" type="sibTrans" cxnId="{A742FECE-1D9A-488C-A336-20AAC94869C5}">
      <dgm:prSet/>
      <dgm:spPr/>
      <dgm:t>
        <a:bodyPr/>
        <a:lstStyle/>
        <a:p>
          <a:endParaRPr lang="en-US"/>
        </a:p>
      </dgm:t>
    </dgm:pt>
    <dgm:pt modelId="{B0371155-E186-41E9-A32B-CA0D9F0FEF73}">
      <dgm:prSet/>
      <dgm:spPr/>
      <dgm:t>
        <a:bodyPr/>
        <a:lstStyle/>
        <a:p>
          <a:r>
            <a:rPr lang="en-GB"/>
            <a:t>Tasting, Wines and Vineyards</a:t>
          </a:r>
          <a:endParaRPr lang="en-US"/>
        </a:p>
      </dgm:t>
    </dgm:pt>
    <dgm:pt modelId="{7AB3F3C4-AD15-44C8-ACCC-58E836A7840B}" type="parTrans" cxnId="{15FD1D6F-36EA-4747-AE4E-502F2B0B58EF}">
      <dgm:prSet/>
      <dgm:spPr/>
      <dgm:t>
        <a:bodyPr/>
        <a:lstStyle/>
        <a:p>
          <a:endParaRPr lang="en-US"/>
        </a:p>
      </dgm:t>
    </dgm:pt>
    <dgm:pt modelId="{A0F9C0DE-774E-4EFC-B3A9-FBE2B115A60C}" type="sibTrans" cxnId="{15FD1D6F-36EA-4747-AE4E-502F2B0B58EF}">
      <dgm:prSet/>
      <dgm:spPr/>
      <dgm:t>
        <a:bodyPr/>
        <a:lstStyle/>
        <a:p>
          <a:endParaRPr lang="en-US"/>
        </a:p>
      </dgm:t>
    </dgm:pt>
    <dgm:pt modelId="{767BCA0B-0CF9-4D78-9FF8-046FD6AEABCD}">
      <dgm:prSet/>
      <dgm:spPr/>
      <dgm:t>
        <a:bodyPr/>
        <a:lstStyle/>
        <a:p>
          <a:r>
            <a:rPr lang="en-GB"/>
            <a:t>Culture, Economy, Lifestyle</a:t>
          </a:r>
          <a:endParaRPr lang="en-US"/>
        </a:p>
      </dgm:t>
    </dgm:pt>
    <dgm:pt modelId="{FDFAEEA4-CBBC-42F0-9E3F-3C78CB298508}" type="parTrans" cxnId="{87503ED7-3319-42B4-A378-D684F367EF3C}">
      <dgm:prSet/>
      <dgm:spPr/>
      <dgm:t>
        <a:bodyPr/>
        <a:lstStyle/>
        <a:p>
          <a:endParaRPr lang="en-US"/>
        </a:p>
      </dgm:t>
    </dgm:pt>
    <dgm:pt modelId="{853DE750-4DA5-4421-AA6C-B55AD0827DEA}" type="sibTrans" cxnId="{87503ED7-3319-42B4-A378-D684F367EF3C}">
      <dgm:prSet/>
      <dgm:spPr/>
      <dgm:t>
        <a:bodyPr/>
        <a:lstStyle/>
        <a:p>
          <a:endParaRPr lang="en-US"/>
        </a:p>
      </dgm:t>
    </dgm:pt>
    <dgm:pt modelId="{A52F039E-EBD7-489F-BE13-58B63E9E2747}" type="pres">
      <dgm:prSet presAssocID="{E4C6FD1D-6671-491F-A13B-A253692DB5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CA99B8-2817-4CE5-BD83-45E3742BFEE9}" type="pres">
      <dgm:prSet presAssocID="{62DBEEB3-49AE-4937-91ED-6DDBF38E343E}" presName="hierRoot1" presStyleCnt="0"/>
      <dgm:spPr/>
    </dgm:pt>
    <dgm:pt modelId="{AE93F2A7-268E-4C0C-99AB-AE46653EE317}" type="pres">
      <dgm:prSet presAssocID="{62DBEEB3-49AE-4937-91ED-6DDBF38E343E}" presName="composite" presStyleCnt="0"/>
      <dgm:spPr/>
    </dgm:pt>
    <dgm:pt modelId="{64499517-4CE5-4382-BE56-9B338B5D3BEB}" type="pres">
      <dgm:prSet presAssocID="{62DBEEB3-49AE-4937-91ED-6DDBF38E343E}" presName="background" presStyleLbl="node0" presStyleIdx="0" presStyleCnt="3"/>
      <dgm:spPr/>
    </dgm:pt>
    <dgm:pt modelId="{5B5DE575-F1FA-4D3B-B000-6F578D8910FE}" type="pres">
      <dgm:prSet presAssocID="{62DBEEB3-49AE-4937-91ED-6DDBF38E343E}" presName="text" presStyleLbl="fgAcc0" presStyleIdx="0" presStyleCnt="3">
        <dgm:presLayoutVars>
          <dgm:chPref val="3"/>
        </dgm:presLayoutVars>
      </dgm:prSet>
      <dgm:spPr/>
    </dgm:pt>
    <dgm:pt modelId="{5D2A46A4-82E9-444B-A787-2E71D2500DEF}" type="pres">
      <dgm:prSet presAssocID="{62DBEEB3-49AE-4937-91ED-6DDBF38E343E}" presName="hierChild2" presStyleCnt="0"/>
      <dgm:spPr/>
    </dgm:pt>
    <dgm:pt modelId="{282E8353-658D-41E0-B96E-61B454718C9E}" type="pres">
      <dgm:prSet presAssocID="{B0371155-E186-41E9-A32B-CA0D9F0FEF73}" presName="hierRoot1" presStyleCnt="0"/>
      <dgm:spPr/>
    </dgm:pt>
    <dgm:pt modelId="{D7B8F893-42E9-44E5-BCFC-C9A5CDC8626C}" type="pres">
      <dgm:prSet presAssocID="{B0371155-E186-41E9-A32B-CA0D9F0FEF73}" presName="composite" presStyleCnt="0"/>
      <dgm:spPr/>
    </dgm:pt>
    <dgm:pt modelId="{151F1FA9-F10C-43F9-B3E5-41BF2BCA9649}" type="pres">
      <dgm:prSet presAssocID="{B0371155-E186-41E9-A32B-CA0D9F0FEF73}" presName="background" presStyleLbl="node0" presStyleIdx="1" presStyleCnt="3"/>
      <dgm:spPr/>
    </dgm:pt>
    <dgm:pt modelId="{2029EC0C-7C47-46CC-B44B-CAA2E0E6F126}" type="pres">
      <dgm:prSet presAssocID="{B0371155-E186-41E9-A32B-CA0D9F0FEF73}" presName="text" presStyleLbl="fgAcc0" presStyleIdx="1" presStyleCnt="3">
        <dgm:presLayoutVars>
          <dgm:chPref val="3"/>
        </dgm:presLayoutVars>
      </dgm:prSet>
      <dgm:spPr/>
    </dgm:pt>
    <dgm:pt modelId="{D9E12484-9D96-49C4-83B7-7EB302FA02FF}" type="pres">
      <dgm:prSet presAssocID="{B0371155-E186-41E9-A32B-CA0D9F0FEF73}" presName="hierChild2" presStyleCnt="0"/>
      <dgm:spPr/>
    </dgm:pt>
    <dgm:pt modelId="{83E81270-7849-4332-BFB7-CBB2C14B60D8}" type="pres">
      <dgm:prSet presAssocID="{767BCA0B-0CF9-4D78-9FF8-046FD6AEABCD}" presName="hierRoot1" presStyleCnt="0"/>
      <dgm:spPr/>
    </dgm:pt>
    <dgm:pt modelId="{C8395B67-57AA-41F0-84CB-7275D769A4EF}" type="pres">
      <dgm:prSet presAssocID="{767BCA0B-0CF9-4D78-9FF8-046FD6AEABCD}" presName="composite" presStyleCnt="0"/>
      <dgm:spPr/>
    </dgm:pt>
    <dgm:pt modelId="{D7135215-D276-446F-9700-4C73126FBBC4}" type="pres">
      <dgm:prSet presAssocID="{767BCA0B-0CF9-4D78-9FF8-046FD6AEABCD}" presName="background" presStyleLbl="node0" presStyleIdx="2" presStyleCnt="3"/>
      <dgm:spPr/>
    </dgm:pt>
    <dgm:pt modelId="{967B4760-B8A6-4897-9E89-D819B3C0666A}" type="pres">
      <dgm:prSet presAssocID="{767BCA0B-0CF9-4D78-9FF8-046FD6AEABCD}" presName="text" presStyleLbl="fgAcc0" presStyleIdx="2" presStyleCnt="3">
        <dgm:presLayoutVars>
          <dgm:chPref val="3"/>
        </dgm:presLayoutVars>
      </dgm:prSet>
      <dgm:spPr/>
    </dgm:pt>
    <dgm:pt modelId="{586FB4F6-B441-439A-B08C-9D1F8B25C4FF}" type="pres">
      <dgm:prSet presAssocID="{767BCA0B-0CF9-4D78-9FF8-046FD6AEABCD}" presName="hierChild2" presStyleCnt="0"/>
      <dgm:spPr/>
    </dgm:pt>
  </dgm:ptLst>
  <dgm:cxnLst>
    <dgm:cxn modelId="{3F683910-F493-46AE-9B0B-8996FCC4305F}" type="presOf" srcId="{B0371155-E186-41E9-A32B-CA0D9F0FEF73}" destId="{2029EC0C-7C47-46CC-B44B-CAA2E0E6F126}" srcOrd="0" destOrd="0" presId="urn:microsoft.com/office/officeart/2005/8/layout/hierarchy1"/>
    <dgm:cxn modelId="{211D1B37-2BFA-4D74-A582-1F3B6A4673D2}" type="presOf" srcId="{E4C6FD1D-6671-491F-A13B-A253692DB5AA}" destId="{A52F039E-EBD7-489F-BE13-58B63E9E2747}" srcOrd="0" destOrd="0" presId="urn:microsoft.com/office/officeart/2005/8/layout/hierarchy1"/>
    <dgm:cxn modelId="{3B5A276B-F2E8-4D99-9E16-A32AD687446B}" type="presOf" srcId="{767BCA0B-0CF9-4D78-9FF8-046FD6AEABCD}" destId="{967B4760-B8A6-4897-9E89-D819B3C0666A}" srcOrd="0" destOrd="0" presId="urn:microsoft.com/office/officeart/2005/8/layout/hierarchy1"/>
    <dgm:cxn modelId="{431A666D-1898-45E7-80BE-9622E14E9536}" type="presOf" srcId="{62DBEEB3-49AE-4937-91ED-6DDBF38E343E}" destId="{5B5DE575-F1FA-4D3B-B000-6F578D8910FE}" srcOrd="0" destOrd="0" presId="urn:microsoft.com/office/officeart/2005/8/layout/hierarchy1"/>
    <dgm:cxn modelId="{15FD1D6F-36EA-4747-AE4E-502F2B0B58EF}" srcId="{E4C6FD1D-6671-491F-A13B-A253692DB5AA}" destId="{B0371155-E186-41E9-A32B-CA0D9F0FEF73}" srcOrd="1" destOrd="0" parTransId="{7AB3F3C4-AD15-44C8-ACCC-58E836A7840B}" sibTransId="{A0F9C0DE-774E-4EFC-B3A9-FBE2B115A60C}"/>
    <dgm:cxn modelId="{A742FECE-1D9A-488C-A336-20AAC94869C5}" srcId="{E4C6FD1D-6671-491F-A13B-A253692DB5AA}" destId="{62DBEEB3-49AE-4937-91ED-6DDBF38E343E}" srcOrd="0" destOrd="0" parTransId="{F37D65D3-0792-44B5-BECE-E97594488501}" sibTransId="{52D56730-AA5B-4714-8339-5EC1F9B98F6A}"/>
    <dgm:cxn modelId="{87503ED7-3319-42B4-A378-D684F367EF3C}" srcId="{E4C6FD1D-6671-491F-A13B-A253692DB5AA}" destId="{767BCA0B-0CF9-4D78-9FF8-046FD6AEABCD}" srcOrd="2" destOrd="0" parTransId="{FDFAEEA4-CBBC-42F0-9E3F-3C78CB298508}" sibTransId="{853DE750-4DA5-4421-AA6C-B55AD0827DEA}"/>
    <dgm:cxn modelId="{486D7F86-6F88-4BD0-8271-138ADD926F4E}" type="presParOf" srcId="{A52F039E-EBD7-489F-BE13-58B63E9E2747}" destId="{D5CA99B8-2817-4CE5-BD83-45E3742BFEE9}" srcOrd="0" destOrd="0" presId="urn:microsoft.com/office/officeart/2005/8/layout/hierarchy1"/>
    <dgm:cxn modelId="{20F45956-A62C-4D2A-A4C5-D82282F75940}" type="presParOf" srcId="{D5CA99B8-2817-4CE5-BD83-45E3742BFEE9}" destId="{AE93F2A7-268E-4C0C-99AB-AE46653EE317}" srcOrd="0" destOrd="0" presId="urn:microsoft.com/office/officeart/2005/8/layout/hierarchy1"/>
    <dgm:cxn modelId="{47941153-7F21-4592-ABC0-8D8AA430B354}" type="presParOf" srcId="{AE93F2A7-268E-4C0C-99AB-AE46653EE317}" destId="{64499517-4CE5-4382-BE56-9B338B5D3BEB}" srcOrd="0" destOrd="0" presId="urn:microsoft.com/office/officeart/2005/8/layout/hierarchy1"/>
    <dgm:cxn modelId="{ACAD64EC-C6BB-4423-BC22-1F4FDBF3B5C0}" type="presParOf" srcId="{AE93F2A7-268E-4C0C-99AB-AE46653EE317}" destId="{5B5DE575-F1FA-4D3B-B000-6F578D8910FE}" srcOrd="1" destOrd="0" presId="urn:microsoft.com/office/officeart/2005/8/layout/hierarchy1"/>
    <dgm:cxn modelId="{FD4F7F45-22FE-405E-A26D-C71D9E9F4573}" type="presParOf" srcId="{D5CA99B8-2817-4CE5-BD83-45E3742BFEE9}" destId="{5D2A46A4-82E9-444B-A787-2E71D2500DEF}" srcOrd="1" destOrd="0" presId="urn:microsoft.com/office/officeart/2005/8/layout/hierarchy1"/>
    <dgm:cxn modelId="{19D81CD8-F503-4361-BB11-7AD2F8089ED2}" type="presParOf" srcId="{A52F039E-EBD7-489F-BE13-58B63E9E2747}" destId="{282E8353-658D-41E0-B96E-61B454718C9E}" srcOrd="1" destOrd="0" presId="urn:microsoft.com/office/officeart/2005/8/layout/hierarchy1"/>
    <dgm:cxn modelId="{280079B7-E0D7-48D3-A677-93134847A959}" type="presParOf" srcId="{282E8353-658D-41E0-B96E-61B454718C9E}" destId="{D7B8F893-42E9-44E5-BCFC-C9A5CDC8626C}" srcOrd="0" destOrd="0" presId="urn:microsoft.com/office/officeart/2005/8/layout/hierarchy1"/>
    <dgm:cxn modelId="{BAF5FF27-D926-4855-9EFC-59296D00BE7B}" type="presParOf" srcId="{D7B8F893-42E9-44E5-BCFC-C9A5CDC8626C}" destId="{151F1FA9-F10C-43F9-B3E5-41BF2BCA9649}" srcOrd="0" destOrd="0" presId="urn:microsoft.com/office/officeart/2005/8/layout/hierarchy1"/>
    <dgm:cxn modelId="{37FFB65A-05AB-4319-992E-F422C4418D75}" type="presParOf" srcId="{D7B8F893-42E9-44E5-BCFC-C9A5CDC8626C}" destId="{2029EC0C-7C47-46CC-B44B-CAA2E0E6F126}" srcOrd="1" destOrd="0" presId="urn:microsoft.com/office/officeart/2005/8/layout/hierarchy1"/>
    <dgm:cxn modelId="{21B2A6C8-E09F-4ECC-A649-DE2994EE01C0}" type="presParOf" srcId="{282E8353-658D-41E0-B96E-61B454718C9E}" destId="{D9E12484-9D96-49C4-83B7-7EB302FA02FF}" srcOrd="1" destOrd="0" presId="urn:microsoft.com/office/officeart/2005/8/layout/hierarchy1"/>
    <dgm:cxn modelId="{D7FFB20F-30B0-4729-85A7-F11DBBD1D1AF}" type="presParOf" srcId="{A52F039E-EBD7-489F-BE13-58B63E9E2747}" destId="{83E81270-7849-4332-BFB7-CBB2C14B60D8}" srcOrd="2" destOrd="0" presId="urn:microsoft.com/office/officeart/2005/8/layout/hierarchy1"/>
    <dgm:cxn modelId="{CB726C3F-1E4E-49E1-9A6A-5F232518291B}" type="presParOf" srcId="{83E81270-7849-4332-BFB7-CBB2C14B60D8}" destId="{C8395B67-57AA-41F0-84CB-7275D769A4EF}" srcOrd="0" destOrd="0" presId="urn:microsoft.com/office/officeart/2005/8/layout/hierarchy1"/>
    <dgm:cxn modelId="{0A17CA84-B810-4871-A96A-82F0A388B4F6}" type="presParOf" srcId="{C8395B67-57AA-41F0-84CB-7275D769A4EF}" destId="{D7135215-D276-446F-9700-4C73126FBBC4}" srcOrd="0" destOrd="0" presId="urn:microsoft.com/office/officeart/2005/8/layout/hierarchy1"/>
    <dgm:cxn modelId="{68EDBFBB-1171-40D4-931D-9E5B31AC3002}" type="presParOf" srcId="{C8395B67-57AA-41F0-84CB-7275D769A4EF}" destId="{967B4760-B8A6-4897-9E89-D819B3C0666A}" srcOrd="1" destOrd="0" presId="urn:microsoft.com/office/officeart/2005/8/layout/hierarchy1"/>
    <dgm:cxn modelId="{64C65AC5-CC4F-4317-9223-65AE91106E6F}" type="presParOf" srcId="{83E81270-7849-4332-BFB7-CBB2C14B60D8}" destId="{586FB4F6-B441-439A-B08C-9D1F8B25C4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99517-4CE5-4382-BE56-9B338B5D3BEB}">
      <dsp:nvSpPr>
        <dsp:cNvPr id="0" name=""/>
        <dsp:cNvSpPr/>
      </dsp:nvSpPr>
      <dsp:spPr>
        <a:xfrm>
          <a:off x="0" y="1102962"/>
          <a:ext cx="2168186" cy="1376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DE575-F1FA-4D3B-B000-6F578D8910FE}">
      <dsp:nvSpPr>
        <dsp:cNvPr id="0" name=""/>
        <dsp:cNvSpPr/>
      </dsp:nvSpPr>
      <dsp:spPr>
        <a:xfrm>
          <a:off x="240909" y="1331826"/>
          <a:ext cx="2168186" cy="1376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History, Location</a:t>
          </a:r>
          <a:endParaRPr lang="en-US" sz="2600" kern="1200"/>
        </a:p>
      </dsp:txBody>
      <dsp:txXfrm>
        <a:off x="281234" y="1372151"/>
        <a:ext cx="2087536" cy="1296148"/>
      </dsp:txXfrm>
    </dsp:sp>
    <dsp:sp modelId="{151F1FA9-F10C-43F9-B3E5-41BF2BCA9649}">
      <dsp:nvSpPr>
        <dsp:cNvPr id="0" name=""/>
        <dsp:cNvSpPr/>
      </dsp:nvSpPr>
      <dsp:spPr>
        <a:xfrm>
          <a:off x="2650005" y="1102962"/>
          <a:ext cx="2168186" cy="1376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9EC0C-7C47-46CC-B44B-CAA2E0E6F126}">
      <dsp:nvSpPr>
        <dsp:cNvPr id="0" name=""/>
        <dsp:cNvSpPr/>
      </dsp:nvSpPr>
      <dsp:spPr>
        <a:xfrm>
          <a:off x="2890914" y="1331826"/>
          <a:ext cx="2168186" cy="1376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Tasting, Wines and Vineyards</a:t>
          </a:r>
          <a:endParaRPr lang="en-US" sz="2600" kern="1200"/>
        </a:p>
      </dsp:txBody>
      <dsp:txXfrm>
        <a:off x="2931239" y="1372151"/>
        <a:ext cx="2087536" cy="1296148"/>
      </dsp:txXfrm>
    </dsp:sp>
    <dsp:sp modelId="{D7135215-D276-446F-9700-4C73126FBBC4}">
      <dsp:nvSpPr>
        <dsp:cNvPr id="0" name=""/>
        <dsp:cNvSpPr/>
      </dsp:nvSpPr>
      <dsp:spPr>
        <a:xfrm>
          <a:off x="5300010" y="1102962"/>
          <a:ext cx="2168186" cy="1376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B4760-B8A6-4897-9E89-D819B3C0666A}">
      <dsp:nvSpPr>
        <dsp:cNvPr id="0" name=""/>
        <dsp:cNvSpPr/>
      </dsp:nvSpPr>
      <dsp:spPr>
        <a:xfrm>
          <a:off x="5540919" y="1331826"/>
          <a:ext cx="2168186" cy="1376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Culture, Economy, Lifestyle</a:t>
          </a:r>
          <a:endParaRPr lang="en-US" sz="2600" kern="1200"/>
        </a:p>
      </dsp:txBody>
      <dsp:txXfrm>
        <a:off x="5581244" y="1372151"/>
        <a:ext cx="2087536" cy="129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00BC-D3FB-904B-B501-C073541B5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9BE19-7972-9F43-99EA-00C7DC29F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9493-2854-1A47-B12A-B46042DD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D8351-485F-5541-B5EC-AB847ADE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6A1DF-CD74-024A-B8C3-DA7DFAD9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C0B1-94E9-134E-90BF-F4AA605F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6AADF-94D5-224B-8FD8-3F274C6CD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A4469-EAE2-5645-947C-E819E7E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0EDDF-A200-5F4B-BBF9-EF17F60E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B0AC-E29A-DE47-A9D9-4E89872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DB1D4-7614-2744-81DD-EFF6D81BE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2C6AE-AAEF-6F40-A8DF-C83B33FB8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3B8C4-3B7F-5748-96F7-776754D7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F3DD-88BA-854F-96F8-4E1C20B0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2658-7F06-5E45-95DB-A6E763B6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E3BD-4A36-784B-B748-0A8CED81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18C9-7D08-F64B-96DD-7D857F7B2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939DD-798C-0C4C-9DBC-4F47B2F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C26B0-FC2C-A04E-9A82-A387E469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6068-4E37-524D-B3D5-82AE3EEC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92A2-436C-8049-9BE4-E8D3375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09748-6C3F-574B-9584-2C6D30ACD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32AB-7BC1-F646-9B3A-493E2F4D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A0B0-8D9E-2047-AAA8-C91FB3A5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B7086-B7B2-A54D-BC5E-61A32484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7BC8-0505-FB4B-A321-7EBB3717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2019-1D61-A84D-81A3-1D63F2A6E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89EAC-3F4E-7744-AC3E-236695B2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73E29-029D-354E-9D93-EB772108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C64F8-E07E-EB4A-9150-0DF6CB90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91D31-4CFC-0348-84FD-D46B034E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52F0-1099-7A48-88AB-973DBA3D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DE81-4C2A-5C43-B78A-E10AF5AC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62FA2-AB4A-2E4E-84C8-05D3A3D1D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8A4C7-7EAD-E849-B47D-A6931A521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30BA8-1CD9-E84D-9187-09C7ECDCC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F7F67-2D16-AC4A-97D1-C0C22116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8FF93-EF73-D04F-B288-95A331A0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38FE2-C15C-9542-807F-2F4181AD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9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035-8CD0-6E44-977E-212A2B21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7B6CB-4D51-3344-9495-5F04E5ED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EF592-4FBE-004F-BF15-CBCF6665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81182-9763-914D-8248-4E261BBB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6A6BD-221E-8A41-B971-389FF794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B70F9-98C4-5E49-8466-F482F121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34CF-4379-EB43-9571-4AFFD9C9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2565-6927-DE49-92B2-3792470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B979-D95C-964B-89DC-2AE38292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66984-F2B2-8948-B5AD-8CFE8A30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6FF0-F398-1042-B977-1CB0D2C5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F588F-97D0-7D45-A806-BD330E69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82DEF-C642-A745-A0AE-900EBE28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3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604E-9C30-2344-838B-BFB01386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77F3D-FD0C-0D4A-A565-910E3FBBC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4EB45-C6D9-824E-A96A-6CBE4BF6E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67011-6CCC-D547-A473-C894AB54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12288-CA08-8E46-ABA0-1ABA0F31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7D46B-BEA7-484A-B8EA-6306E35E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69CBF-CFDB-FB40-BA5D-CC7E4AC4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5FBC6-06D4-A147-977A-8F50B2F7A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1AC66-0DAF-C641-BD05-A1CEC36EF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768C-8A10-EC41-88C1-7CEC89651B0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E6BB-AF20-5C40-AFD4-3B7FE80D6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722A-4196-5045-A8E4-66BFEFD4F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B3C0-8A82-654C-A371-5270B95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3433-8B2F-8845-B439-9B06290C2F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                      </a:t>
            </a:r>
            <a:br>
              <a:rPr lang="en-GB" sz="5400" b="1" dirty="0">
                <a:solidFill>
                  <a:srgbClr val="FF0000"/>
                </a:solidFill>
              </a:rPr>
            </a:br>
            <a:r>
              <a:rPr lang="en-GB" sz="5400" b="1" dirty="0">
                <a:solidFill>
                  <a:srgbClr val="FF0000"/>
                </a:solidFill>
              </a:rPr>
              <a:t>                      Provence Ros</a:t>
            </a:r>
            <a:r>
              <a:rPr lang="en-GB" sz="5400" b="1" dirty="0">
                <a:solidFill>
                  <a:srgbClr val="FF0000"/>
                </a:solidFill>
                <a:ea typeface="+mj-lt"/>
                <a:cs typeface="+mj-lt"/>
              </a:rPr>
              <a:t>é</a:t>
            </a:r>
            <a:br>
              <a:rPr lang="en-GB" sz="5400" b="1" dirty="0"/>
            </a:b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72397A6-1E87-4DB6-E338-472A0F2E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Subtitle 2">
            <a:extLst>
              <a:ext uri="{FF2B5EF4-FFF2-40B4-BE49-F238E27FC236}">
                <a16:creationId xmlns:a16="http://schemas.microsoft.com/office/drawing/2014/main" id="{305D2376-32F8-5B4B-3D3A-3AA86002C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995580"/>
              </p:ext>
            </p:extLst>
          </p:nvPr>
        </p:nvGraphicFramePr>
        <p:xfrm>
          <a:off x="2385392" y="2057400"/>
          <a:ext cx="7709106" cy="38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418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41FC-035A-4A49-BDCA-3F83765A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0000"/>
                </a:solidFill>
                <a:cs typeface="Calibri Light"/>
              </a:rPr>
              <a:t>Culture, Economy, Lifestyle</a:t>
            </a:r>
            <a:endParaRPr lang="en-US" b="1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A429-CC7B-9443-A4DD-15CCA5D3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016"/>
            <a:ext cx="10515600" cy="403107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 sz="2400" b="1">
              <a:latin typeface="Calibri Light"/>
              <a:ea typeface="Calibri Light"/>
              <a:cs typeface="Calibri Light"/>
            </a:endParaRPr>
          </a:p>
          <a:p>
            <a:r>
              <a:rPr lang="en-GB" sz="2400" b="1">
                <a:latin typeface="Calibri Light"/>
                <a:ea typeface="Calibri Light"/>
                <a:cs typeface="Calibri Light"/>
              </a:rPr>
              <a:t>Rose</a:t>
            </a:r>
            <a:r>
              <a:rPr lang="en-GB" sz="2400">
                <a:latin typeface="Calibri Light"/>
                <a:ea typeface="Calibri Light"/>
                <a:cs typeface="Calibri Light"/>
              </a:rPr>
              <a:t> </a:t>
            </a:r>
            <a:r>
              <a:rPr lang="en-GB" sz="2400">
                <a:latin typeface="Calibri"/>
                <a:ea typeface="Calibri"/>
                <a:cs typeface="Calibri"/>
              </a:rPr>
              <a:t>born in Provence- nearly 3000 years ago</a:t>
            </a:r>
            <a:r>
              <a:rPr lang="en-US" sz="2400">
                <a:latin typeface="Calibri"/>
                <a:ea typeface="Calibri"/>
                <a:cs typeface="Calibri"/>
              </a:rPr>
              <a:t> </a:t>
            </a:r>
            <a:endParaRPr lang="en-GB" sz="2400">
              <a:latin typeface="Calibri"/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400" baseline="0">
                <a:latin typeface="Calibri"/>
                <a:ea typeface="Arial"/>
                <a:cs typeface="Arial"/>
              </a:rPr>
              <a:t>Advances </a:t>
            </a:r>
            <a:r>
              <a:rPr lang="en-GB" sz="2400">
                <a:latin typeface="Calibri"/>
                <a:ea typeface="Arial"/>
                <a:cs typeface="Arial"/>
              </a:rPr>
              <a:t>in production</a:t>
            </a:r>
            <a:r>
              <a:rPr lang="en-GB" sz="2400" baseline="0">
                <a:latin typeface="Calibri"/>
                <a:ea typeface="Arial"/>
                <a:cs typeface="Arial"/>
              </a:rPr>
              <a:t>, suitable for climate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228600" lvl="0" indent="-228600" rtl="0">
              <a:buFont typeface="Arial"/>
              <a:buChar char="•"/>
            </a:pPr>
            <a:r>
              <a:rPr lang="en-GB" sz="2400" baseline="0">
                <a:latin typeface="Calibri"/>
                <a:ea typeface="Arial"/>
                <a:cs typeface="Arial"/>
              </a:rPr>
              <a:t>Complements Mediterranean food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>
              <a:buFont typeface="Arial"/>
              <a:buChar char="•"/>
            </a:pPr>
            <a:r>
              <a:rPr lang="en-GB" sz="2400" baseline="0">
                <a:latin typeface="Calibri"/>
                <a:ea typeface="Arial"/>
                <a:cs typeface="Arial"/>
              </a:rPr>
              <a:t>1/3 </a:t>
            </a:r>
            <a:r>
              <a:rPr lang="en-GB" sz="2400">
                <a:latin typeface="Calibri"/>
                <a:ea typeface="Arial"/>
                <a:cs typeface="Arial"/>
              </a:rPr>
              <a:t>glasses consumed</a:t>
            </a:r>
            <a:r>
              <a:rPr lang="en-GB" sz="2400" baseline="0">
                <a:latin typeface="Calibri"/>
                <a:ea typeface="Arial"/>
                <a:cs typeface="Arial"/>
              </a:rPr>
              <a:t> in France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Arial"/>
              <a:buChar char="•"/>
            </a:pPr>
            <a:r>
              <a:rPr lang="en-GB" sz="2400" baseline="0">
                <a:latin typeface="Calibri"/>
                <a:ea typeface="Arial"/>
                <a:cs typeface="Arial"/>
              </a:rPr>
              <a:t>International Market x 5 in 12 Years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</a:p>
          <a:p>
            <a:pPr>
              <a:buFont typeface="Arial"/>
              <a:buChar char="•"/>
            </a:pPr>
            <a:r>
              <a:rPr lang="en-GB" sz="2400" baseline="0">
                <a:latin typeface="Calibri"/>
                <a:ea typeface="Arial"/>
                <a:cs typeface="Arial"/>
              </a:rPr>
              <a:t>Continued </a:t>
            </a:r>
            <a:r>
              <a:rPr lang="en-GB" sz="2400">
                <a:latin typeface="Calibri"/>
                <a:ea typeface="Arial"/>
                <a:cs typeface="Arial"/>
              </a:rPr>
              <a:t>increase in production</a:t>
            </a:r>
            <a:r>
              <a:rPr lang="en-GB" sz="2400" baseline="0">
                <a:latin typeface="Calibri"/>
                <a:ea typeface="Arial"/>
                <a:cs typeface="Arial"/>
              </a:rPr>
              <a:t> up to </a:t>
            </a:r>
            <a:r>
              <a:rPr lang="en-GB" sz="2400">
                <a:latin typeface="Calibri"/>
                <a:ea typeface="Arial"/>
                <a:cs typeface="Arial"/>
              </a:rPr>
              <a:t>2022</a:t>
            </a:r>
          </a:p>
          <a:p>
            <a:pPr>
              <a:buFont typeface="Arial"/>
              <a:buChar char="•"/>
            </a:pPr>
            <a:r>
              <a:rPr lang="en-GB" sz="2400">
                <a:latin typeface="Calibri"/>
                <a:ea typeface="Arial"/>
                <a:cs typeface="Arial"/>
              </a:rPr>
              <a:t>Export</a:t>
            </a:r>
            <a:r>
              <a:rPr lang="en-GB" sz="2400" baseline="0">
                <a:latin typeface="Calibri"/>
                <a:ea typeface="Arial"/>
                <a:cs typeface="Arial"/>
              </a:rPr>
              <a:t> 12% less 2023 but </a:t>
            </a:r>
            <a:r>
              <a:rPr lang="en-GB" sz="2400">
                <a:latin typeface="Calibri"/>
                <a:ea typeface="Arial"/>
                <a:cs typeface="Arial"/>
              </a:rPr>
              <a:t>+ </a:t>
            </a:r>
            <a:r>
              <a:rPr lang="en-GB" sz="2400" baseline="0">
                <a:latin typeface="Calibri"/>
                <a:ea typeface="Arial"/>
                <a:cs typeface="Arial"/>
              </a:rPr>
              <a:t>6%</a:t>
            </a:r>
            <a:r>
              <a:rPr lang="en-GB" sz="2400">
                <a:latin typeface="Calibri"/>
                <a:ea typeface="Arial"/>
                <a:cs typeface="Arial"/>
              </a:rPr>
              <a:t> in value</a:t>
            </a:r>
            <a:r>
              <a:rPr lang="en-US" sz="2400">
                <a:latin typeface="Calibri"/>
                <a:ea typeface="Arial"/>
                <a:cs typeface="Arial"/>
              </a:rPr>
              <a:t>​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r>
              <a:rPr lang="en-GB" sz="2400" baseline="0">
                <a:latin typeface="Calibri"/>
                <a:ea typeface="Arial"/>
                <a:cs typeface="Arial"/>
              </a:rPr>
              <a:t>35% World production</a:t>
            </a:r>
            <a:r>
              <a:rPr lang="en-GB" sz="2400">
                <a:latin typeface="Calibri"/>
                <a:ea typeface="Arial"/>
                <a:cs typeface="Arial"/>
              </a:rPr>
              <a:t> is Provence Rose</a:t>
            </a:r>
            <a:endParaRPr lang="en-GB" sz="2400" baseline="0">
              <a:latin typeface="Calibri"/>
              <a:ea typeface="Arial"/>
              <a:cs typeface="Arial"/>
            </a:endParaRPr>
          </a:p>
          <a:p>
            <a:pPr marL="0" indent="0">
              <a:buNone/>
            </a:pPr>
            <a:endParaRPr lang="en-GB" b="1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GB" b="1">
                <a:solidFill>
                  <a:srgbClr val="FF0000"/>
                </a:solidFill>
                <a:cs typeface="Arial"/>
              </a:rPr>
              <a:t>BUT, IT’S THE LIFESTYLE THAT COUNTS....</a:t>
            </a:r>
            <a:endParaRPr lang="en-GB" b="1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buFont typeface="Arial"/>
              <a:buChar char="•"/>
            </a:pPr>
            <a:endParaRPr lang="en-GB">
              <a:ea typeface="Calibri" panose="020F0502020204030204"/>
              <a:cs typeface="Arial"/>
            </a:endParaRPr>
          </a:p>
        </p:txBody>
      </p:sp>
      <p:pic>
        <p:nvPicPr>
          <p:cNvPr id="4" name="Picture 3" descr="Two wine glasses with text on them&#10;&#10;Description automatically generated">
            <a:extLst>
              <a:ext uri="{FF2B5EF4-FFF2-40B4-BE49-F238E27FC236}">
                <a16:creationId xmlns:a16="http://schemas.microsoft.com/office/drawing/2014/main" id="{33F7BAF9-5438-9E79-FC58-E78D365F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81" y="1535043"/>
            <a:ext cx="5378176" cy="49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546E55-68E7-6649-A411-9DB6E79A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8005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When, Where, Who</a:t>
            </a:r>
            <a:endParaRPr lang="en-US" sz="4000" b="1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pic>
        <p:nvPicPr>
          <p:cNvPr id="4" name="Picture Placeholder 3" descr="A bottle of pink liquid&#10;&#10;Description automatically generated">
            <a:extLst>
              <a:ext uri="{FF2B5EF4-FFF2-40B4-BE49-F238E27FC236}">
                <a16:creationId xmlns:a16="http://schemas.microsoft.com/office/drawing/2014/main" id="{075FD8B6-1C12-562E-A29D-3590C29984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6718" b="5798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F1A2-D82F-1D41-ABE7-0359690E0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1499221"/>
            <a:ext cx="5291663" cy="5265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2,600 years ago</a:t>
            </a:r>
            <a:endParaRPr lang="en-US" sz="1800" b="1">
              <a:solidFill>
                <a:srgbClr val="FF0000"/>
              </a:solidFill>
              <a:ea typeface="Calibri"/>
              <a:cs typeface="Calibri"/>
            </a:endParaRPr>
          </a:p>
          <a:p>
            <a:pPr marL="0"/>
            <a:r>
              <a:rPr lang="en-US" sz="1800" dirty="0"/>
              <a:t>    Mediterranean coast- Marseille/</a:t>
            </a:r>
            <a:r>
              <a:rPr lang="en-US" sz="1800" err="1"/>
              <a:t>Masssilia</a:t>
            </a:r>
            <a:r>
              <a:rPr lang="en-US" sz="1800" dirty="0"/>
              <a:t> /Phoenicia</a:t>
            </a:r>
            <a:endParaRPr lang="en-US" sz="1800" dirty="0">
              <a:ea typeface="Calibri"/>
              <a:cs typeface="Calibri"/>
            </a:endParaRPr>
          </a:p>
          <a:p>
            <a:pPr marL="0"/>
            <a:r>
              <a:rPr lang="en-US" sz="1800" dirty="0"/>
              <a:t>    Greeks, then Romans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5</a:t>
            </a:r>
            <a:r>
              <a:rPr lang="en-US" sz="1800" b="1" baseline="30000" dirty="0">
                <a:solidFill>
                  <a:srgbClr val="FF0000"/>
                </a:solidFill>
              </a:rPr>
              <a:t>th</a:t>
            </a:r>
            <a:r>
              <a:rPr lang="en-US" sz="1800" b="1" dirty="0">
                <a:solidFill>
                  <a:srgbClr val="FF0000"/>
                </a:solidFill>
              </a:rPr>
              <a:t>-12C  Popes, Abbeys</a:t>
            </a:r>
            <a:endParaRPr lang="en-US" sz="1800" b="1">
              <a:solidFill>
                <a:srgbClr val="FF0000"/>
              </a:solidFill>
              <a:ea typeface="Calibri"/>
              <a:cs typeface="Calibri"/>
            </a:endParaRPr>
          </a:p>
          <a:p>
            <a:pPr marL="0"/>
            <a:r>
              <a:rPr lang="en-US" sz="1800" dirty="0"/>
              <a:t>    Provence wine first produced and sold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14C Vineyards bought by Nobility, High ranking military</a:t>
            </a:r>
            <a:endParaRPr lang="en-US" sz="1800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1880 Phylloxera devastation, solution</a:t>
            </a:r>
            <a:endParaRPr lang="en-US" sz="1800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1800" dirty="0"/>
              <a:t>    40% Vineyards destroyed, </a:t>
            </a:r>
            <a:r>
              <a:rPr lang="en-US" sz="1800" b="1" dirty="0"/>
              <a:t>Domaine Ott</a:t>
            </a:r>
            <a:r>
              <a:rPr lang="en-US" sz="1800" dirty="0"/>
              <a:t> began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20C Provence Rosé Industry Renaissance</a:t>
            </a:r>
            <a:endParaRPr lang="en-US" sz="1800" b="1">
              <a:solidFill>
                <a:srgbClr val="FF0000"/>
              </a:solidFill>
              <a:ea typeface="Calibri"/>
              <a:cs typeface="Calibri"/>
            </a:endParaRPr>
          </a:p>
          <a:p>
            <a:pPr marL="0"/>
            <a:r>
              <a:rPr lang="en-US" sz="1800" dirty="0"/>
              <a:t>    Co-operative movement</a:t>
            </a:r>
            <a:endParaRPr lang="en-US" sz="1800" dirty="0">
              <a:ea typeface="Calibri"/>
              <a:cs typeface="Calibri"/>
            </a:endParaRPr>
          </a:p>
          <a:p>
            <a:pPr marL="0"/>
            <a:r>
              <a:rPr lang="en-US" sz="1800" dirty="0"/>
              <a:t>    1935 </a:t>
            </a:r>
            <a:r>
              <a:rPr lang="en-US" sz="1800" err="1"/>
              <a:t>Oenolgy</a:t>
            </a:r>
            <a:r>
              <a:rPr lang="en-US" sz="1800" dirty="0"/>
              <a:t> </a:t>
            </a:r>
            <a:r>
              <a:rPr lang="en-US" sz="1800" err="1"/>
              <a:t>recognised</a:t>
            </a:r>
            <a:r>
              <a:rPr lang="en-US" sz="1800" dirty="0"/>
              <a:t> Science</a:t>
            </a:r>
            <a:endParaRPr lang="en-US" sz="1800" dirty="0">
              <a:ea typeface="Calibri"/>
              <a:cs typeface="Calibri"/>
            </a:endParaRPr>
          </a:p>
          <a:p>
            <a:pPr marL="0"/>
            <a:r>
              <a:rPr lang="en-US" sz="1800" dirty="0"/>
              <a:t>    </a:t>
            </a:r>
            <a:r>
              <a:rPr lang="en-US" sz="1800" b="1" dirty="0">
                <a:solidFill>
                  <a:srgbClr val="FF0000"/>
                </a:solidFill>
              </a:rPr>
              <a:t>1955 Crus </a:t>
            </a:r>
            <a:r>
              <a:rPr lang="en-US" sz="1800" b="1" err="1">
                <a:solidFill>
                  <a:srgbClr val="FF0000"/>
                </a:solidFill>
              </a:rPr>
              <a:t>Classés</a:t>
            </a:r>
            <a:r>
              <a:rPr lang="en-US" sz="1800" b="1" dirty="0">
                <a:solidFill>
                  <a:srgbClr val="FF0000"/>
                </a:solidFill>
              </a:rPr>
              <a:t> - 25 named 18 remain today</a:t>
            </a:r>
            <a:endParaRPr lang="en-US" sz="1800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1800" dirty="0"/>
              <a:t>    1977 AOC Cotes de Provence</a:t>
            </a:r>
            <a:endParaRPr lang="en-US" sz="1800" dirty="0">
              <a:ea typeface="Calibri"/>
              <a:cs typeface="Calibri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1100" b="1" u="sng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1100" b="1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075701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262D2-3F8A-4C49-B649-111B8520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24760"/>
            <a:ext cx="4368602" cy="10512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Where, Who</a:t>
            </a:r>
            <a:endParaRPr lang="en-US" sz="5400" b="1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49D3-5B8D-A44B-914A-14DF60B7E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585771"/>
            <a:ext cx="4320893" cy="4126840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Var, Bouches de Rhone, Alpes Maritimes</a:t>
            </a:r>
            <a:endParaRPr lang="en-US" sz="2400" dirty="0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4 AOC, 13 AOP, (26% BIO 69% AOP)</a:t>
            </a:r>
            <a:endParaRPr lang="en-US" sz="2400" dirty="0">
              <a:ea typeface="Calibri"/>
              <a:cs typeface="Calibri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400" dirty="0"/>
              <a:t>   Cotes de Provence</a:t>
            </a:r>
            <a:endParaRPr lang="en-US" sz="2400" dirty="0">
              <a:ea typeface="Calibri"/>
              <a:cs typeface="Calibri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400" dirty="0"/>
              <a:t>   Coteaux </a:t>
            </a:r>
            <a:r>
              <a:rPr lang="en-US" sz="2400" err="1"/>
              <a:t>Varois</a:t>
            </a:r>
            <a:endParaRPr lang="en-US" sz="2400" err="1">
              <a:ea typeface="Calibri"/>
              <a:cs typeface="Calibri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400" dirty="0"/>
              <a:t>   Coteaux </a:t>
            </a:r>
            <a:r>
              <a:rPr lang="en-US" sz="2400" err="1"/>
              <a:t>d’Aix</a:t>
            </a:r>
            <a:r>
              <a:rPr lang="en-US" sz="2400" dirty="0"/>
              <a:t> </a:t>
            </a:r>
            <a:r>
              <a:rPr lang="en-US" sz="2400" err="1"/>
              <a:t>en</a:t>
            </a:r>
            <a:r>
              <a:rPr lang="en-US" sz="2400" dirty="0"/>
              <a:t> Provence</a:t>
            </a:r>
            <a:endParaRPr lang="en-US" sz="2400" dirty="0">
              <a:ea typeface="Calibri"/>
              <a:cs typeface="Calibri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400" dirty="0"/>
              <a:t>   Bandol</a:t>
            </a:r>
            <a:endParaRPr lang="en-US" sz="2400" dirty="0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440 Domaines and Cellars (Var)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5" name="Picture Placeholder 4" descr="A map of france with different colored areas&#10;&#10;Description automatically generated">
            <a:extLst>
              <a:ext uri="{FF2B5EF4-FFF2-40B4-BE49-F238E27FC236}">
                <a16:creationId xmlns:a16="http://schemas.microsoft.com/office/drawing/2014/main" id="{21E89702-0F63-1465-2574-A947E96539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464" r="31864"/>
          <a:stretch/>
        </p:blipFill>
        <p:spPr>
          <a:xfrm>
            <a:off x="4958311" y="88358"/>
            <a:ext cx="6878775" cy="676964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5951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8245-6CF1-2943-9344-BEDD1E44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0000"/>
                </a:solidFill>
              </a:rPr>
              <a:t>Grape Varieties (C</a:t>
            </a:r>
            <a:r>
              <a:rPr lang="en-GB">
                <a:solidFill>
                  <a:srgbClr val="FF0000"/>
                </a:solidFill>
                <a:latin typeface="Segoe UI"/>
                <a:cs typeface="Segoe UI"/>
              </a:rPr>
              <a:t>é</a:t>
            </a:r>
            <a:r>
              <a:rPr lang="en-GB" b="1">
                <a:solidFill>
                  <a:srgbClr val="FF0000"/>
                </a:solidFill>
                <a:latin typeface="Calibri Light"/>
                <a:cs typeface="Calibri Light"/>
              </a:rPr>
              <a:t>page</a:t>
            </a:r>
            <a:r>
              <a:rPr lang="en-GB" b="1">
                <a:solidFill>
                  <a:srgbClr val="FF0000"/>
                </a:solidFill>
              </a:rPr>
              <a:t>)</a:t>
            </a:r>
            <a:endParaRPr lang="en-US" b="1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B3A0-08C7-BD49-B859-3E4573F3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936061"/>
            <a:ext cx="10305774" cy="46715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Mourv</a:t>
            </a:r>
            <a:r>
              <a:rPr lang="en-GB">
                <a:solidFill>
                  <a:srgbClr val="202020"/>
                </a:solidFill>
              </a:rPr>
              <a:t>èdre</a:t>
            </a:r>
            <a:endParaRPr lang="en-GB" err="1"/>
          </a:p>
          <a:p>
            <a:r>
              <a:rPr lang="en-GB"/>
              <a:t>Syrah</a:t>
            </a:r>
            <a:endParaRPr lang="en-GB">
              <a:cs typeface="Calibri"/>
            </a:endParaRPr>
          </a:p>
          <a:p>
            <a:r>
              <a:rPr lang="en-GB"/>
              <a:t>Cinsault       </a:t>
            </a:r>
            <a:endParaRPr lang="en-GB">
              <a:cs typeface="Calibri"/>
            </a:endParaRPr>
          </a:p>
          <a:p>
            <a:r>
              <a:rPr lang="en-GB"/>
              <a:t>Grenache</a:t>
            </a:r>
            <a:endParaRPr lang="en-GB">
              <a:cs typeface="Calibri"/>
            </a:endParaRPr>
          </a:p>
          <a:p>
            <a:r>
              <a:rPr lang="en-GB"/>
              <a:t>Carignan</a:t>
            </a:r>
            <a:endParaRPr lang="en-GB">
              <a:cs typeface="Calibri"/>
            </a:endParaRPr>
          </a:p>
          <a:p>
            <a:r>
              <a:rPr lang="en-GB"/>
              <a:t>Cabernet Sauvignon</a:t>
            </a:r>
            <a:endParaRPr lang="en-GB" err="1">
              <a:cs typeface="Calibri"/>
            </a:endParaRPr>
          </a:p>
          <a:p>
            <a:r>
              <a:rPr lang="en-GB" err="1"/>
              <a:t>Tibouren</a:t>
            </a:r>
            <a:endParaRPr lang="en-GB" err="1">
              <a:cs typeface="Calibri"/>
            </a:endParaRPr>
          </a:p>
          <a:p>
            <a:pPr marL="0" indent="0">
              <a:buNone/>
            </a:pPr>
            <a:r>
              <a:rPr lang="en-GB" b="1">
                <a:solidFill>
                  <a:srgbClr val="FF0000"/>
                </a:solidFill>
              </a:rPr>
              <a:t>Terroir – driven production, Climate sensitive, Geological influence</a:t>
            </a:r>
            <a:endParaRPr lang="en-US" b="1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Picture 3" descr="A bunch of grapes on a vine&#10;&#10;Description automatically generated">
            <a:extLst>
              <a:ext uri="{FF2B5EF4-FFF2-40B4-BE49-F238E27FC236}">
                <a16:creationId xmlns:a16="http://schemas.microsoft.com/office/drawing/2014/main" id="{0C4FD69A-DFD8-CC56-D64B-E44DCB47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541" y="968239"/>
            <a:ext cx="3176655" cy="35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6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B5E98-67FD-E3FA-DEDD-A5B40747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Aldi Wins!</a:t>
            </a:r>
          </a:p>
        </p:txBody>
      </p:sp>
      <p:pic>
        <p:nvPicPr>
          <p:cNvPr id="14" name="Picture Placeholder 13" descr="A bottle of pink liquid&#10;&#10;Description automatically generated">
            <a:extLst>
              <a:ext uri="{FF2B5EF4-FFF2-40B4-BE49-F238E27FC236}">
                <a16:creationId xmlns:a16="http://schemas.microsoft.com/office/drawing/2014/main" id="{305A1289-B9AE-2BB5-97E9-C68F5239D7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F128D-BB95-9D48-11E5-259BC57C8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Entry Level Provence Rose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Price competitive- £8.49</a:t>
            </a:r>
            <a:endParaRPr lang="en-US" sz="2200" dirty="0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Bottled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By </a:t>
            </a:r>
            <a:r>
              <a:rPr lang="en-US" sz="2200" dirty="0" err="1"/>
              <a:t>Chassaux</a:t>
            </a:r>
            <a:r>
              <a:rPr lang="en-US" sz="2200" dirty="0"/>
              <a:t> et Fils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Signature for Aldi-since 2017</a:t>
            </a:r>
            <a:endParaRPr lang="en-US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Silver Medal</a:t>
            </a:r>
            <a:endParaRPr lang="en-US" sz="2200" dirty="0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Cepage</a:t>
            </a:r>
            <a:r>
              <a:rPr lang="en-US" sz="2200" dirty="0"/>
              <a:t> Grenache ,Cinsault</a:t>
            </a:r>
            <a:endParaRPr lang="en-US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892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074B-5D38-EFB2-B487-5189B36C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133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Calibri Light"/>
              </a:rPr>
              <a:t>Les Gr</a:t>
            </a:r>
            <a:r>
              <a:rPr lang="en-GB" sz="4000" b="1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lang="en-US" sz="4000" b="1" dirty="0">
                <a:solidFill>
                  <a:srgbClr val="FF0000"/>
                </a:solidFill>
                <a:cs typeface="Calibri Light"/>
              </a:rPr>
              <a:t>s</a:t>
            </a:r>
            <a:endParaRPr lang="en-US" sz="4000" b="1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pic>
        <p:nvPicPr>
          <p:cNvPr id="5" name="Picture Placeholder 4" descr="A building with a sign in front of it&#10;&#10;Description automatically generated">
            <a:extLst>
              <a:ext uri="{FF2B5EF4-FFF2-40B4-BE49-F238E27FC236}">
                <a16:creationId xmlns:a16="http://schemas.microsoft.com/office/drawing/2014/main" id="{4E0358A2-DEAE-43C7-35DF-8064986B7F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634" r="11634"/>
          <a:stretch/>
        </p:blipFill>
        <p:spPr>
          <a:xfrm>
            <a:off x="6099796" y="262337"/>
            <a:ext cx="5366027" cy="3901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FACC6-4B51-72FE-9914-34092EB85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61053"/>
            <a:ext cx="4230410" cy="23648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15 Hectares Domaine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Cave des Vignerons, </a:t>
            </a:r>
            <a:r>
              <a:rPr lang="en-US" sz="2400" dirty="0" err="1">
                <a:cs typeface="Calibri"/>
              </a:rPr>
              <a:t>Collobri</a:t>
            </a:r>
            <a:r>
              <a:rPr lang="en-GB" sz="2400" dirty="0">
                <a:solidFill>
                  <a:srgbClr val="202020"/>
                </a:solidFill>
                <a:cs typeface="Calibri"/>
              </a:rPr>
              <a:t>è</a:t>
            </a:r>
            <a:r>
              <a:rPr lang="en-US" sz="2400" dirty="0">
                <a:cs typeface="Calibri"/>
              </a:rPr>
              <a:t>res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40 Vignerons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200 hectares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3" name="Picture 2" descr="A cobblestone street with buildings and plants&#10;&#10;Description automatically generated">
            <a:extLst>
              <a:ext uri="{FF2B5EF4-FFF2-40B4-BE49-F238E27FC236}">
                <a16:creationId xmlns:a16="http://schemas.microsoft.com/office/drawing/2014/main" id="{3ED5AADD-94AC-50BD-B069-650148FF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69693" y="3037922"/>
            <a:ext cx="3187149" cy="40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24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1571-2F05-4E8B-C7A0-FA9234E4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49" y="523461"/>
            <a:ext cx="3932237" cy="11915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a typeface="Calibri Light"/>
                <a:cs typeface="Calibri Light"/>
              </a:rPr>
              <a:t>Sainte Croix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b="1" err="1">
                <a:solidFill>
                  <a:srgbClr val="FF0000"/>
                </a:solidFill>
                <a:ea typeface="Calibri Light"/>
                <a:cs typeface="Calibri Light"/>
              </a:rPr>
              <a:t>Gourmandise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b="1" dirty="0">
                <a:solidFill>
                  <a:srgbClr val="FF0000"/>
                </a:solidFill>
                <a:ea typeface="Calibri Light"/>
                <a:cs typeface="Calibri Light"/>
              </a:rPr>
              <a:t>Villa des Anges</a:t>
            </a:r>
            <a:endParaRPr lang="en-US" b="1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pic>
        <p:nvPicPr>
          <p:cNvPr id="5" name="Picture Placeholder 4" descr="A city with a harbor and boats in the water&#10;&#10;Description automatically generated">
            <a:extLst>
              <a:ext uri="{FF2B5EF4-FFF2-40B4-BE49-F238E27FC236}">
                <a16:creationId xmlns:a16="http://schemas.microsoft.com/office/drawing/2014/main" id="{E096D8E8-6423-872B-A49C-CCAE295CC5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95" r="8095"/>
          <a:stretch/>
        </p:blipFill>
        <p:spPr>
          <a:xfrm>
            <a:off x="5293623" y="821773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1B607-02E5-449B-C8B4-160DE64E0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6" name="Picture 5" descr="A red tractor in a garden&#10;&#10;Description automatically generated">
            <a:extLst>
              <a:ext uri="{FF2B5EF4-FFF2-40B4-BE49-F238E27FC236}">
                <a16:creationId xmlns:a16="http://schemas.microsoft.com/office/drawing/2014/main" id="{39057690-4C86-2016-A842-3B6514842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1" y="2203864"/>
            <a:ext cx="4084707" cy="40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4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07382-E4F1-DDFA-7C86-DE1BF5B9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4722467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Bastide des Deux </a:t>
            </a:r>
            <a:r>
              <a:rPr lang="en-US" sz="3600" b="1" dirty="0">
                <a:solidFill>
                  <a:srgbClr val="FF0000"/>
                </a:solidFill>
              </a:rPr>
              <a:t>Lunes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Bertrand Dubois-</a:t>
            </a:r>
            <a:r>
              <a:rPr lang="en-US" sz="3600" b="1" dirty="0" err="1">
                <a:solidFill>
                  <a:srgbClr val="FF0000"/>
                </a:solidFill>
              </a:rPr>
              <a:t>Pierrefeu</a:t>
            </a:r>
            <a:r>
              <a:rPr lang="en-US" sz="3600" b="1" dirty="0">
                <a:solidFill>
                  <a:srgbClr val="FF0000"/>
                </a:solidFill>
              </a:rPr>
              <a:t>-BIO</a:t>
            </a:r>
            <a:endParaRPr lang="en-US" sz="3600" b="1" kern="1200" dirty="0">
              <a:solidFill>
                <a:srgbClr val="FF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10F40-9560-24CA-9CE7-5BC0AE18C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3157538" y="305609"/>
            <a:ext cx="592828" cy="95802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6" name="Picture 5" descr="A field of vines with a building in the background&#10;&#10;Description automatically generated">
            <a:extLst>
              <a:ext uri="{FF2B5EF4-FFF2-40B4-BE49-F238E27FC236}">
                <a16:creationId xmlns:a16="http://schemas.microsoft.com/office/drawing/2014/main" id="{B2FEBDEF-6887-575E-5858-2254F5222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94"/>
          <a:stretch/>
        </p:blipFill>
        <p:spPr>
          <a:xfrm>
            <a:off x="298194" y="2517891"/>
            <a:ext cx="5837564" cy="3556023"/>
          </a:xfrm>
          <a:prstGeom prst="rect">
            <a:avLst/>
          </a:prstGeom>
        </p:spPr>
      </p:pic>
      <p:pic>
        <p:nvPicPr>
          <p:cNvPr id="5" name="Picture Placeholder 4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AD0F16AC-DDAD-3FF9-DF01-A17A724CEB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8163"/>
          <a:stretch/>
        </p:blipFill>
        <p:spPr>
          <a:xfrm rot="5400000">
            <a:off x="5962649" y="926824"/>
            <a:ext cx="6184348" cy="49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D2D5-AF2C-D895-259A-913F38E9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91592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cs typeface="Calibri Light"/>
              </a:rPr>
              <a:t>Bandol,</a:t>
            </a:r>
            <a:br>
              <a:rPr lang="en-US" sz="3600" b="1" dirty="0">
                <a:cs typeface="Calibri Light"/>
              </a:rPr>
            </a:br>
            <a:r>
              <a:rPr lang="en-US" sz="3600" b="1" dirty="0">
                <a:solidFill>
                  <a:srgbClr val="FF0000"/>
                </a:solidFill>
                <a:cs typeface="Calibri Light"/>
              </a:rPr>
              <a:t>Moulin de la Roque</a:t>
            </a:r>
            <a:endParaRPr lang="en-US" sz="3600" b="1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6B39A-289E-4F8E-DBB3-499CA5AF1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Co-operative since 1990</a:t>
            </a:r>
          </a:p>
          <a:p>
            <a:r>
              <a:rPr lang="en-US" sz="2400">
                <a:cs typeface="Calibri"/>
              </a:rPr>
              <a:t>4 different vineyards and families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>
                <a:cs typeface="Calibri"/>
              </a:rPr>
              <a:t>50 Hectares of vines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Keeping 5-6 years</a:t>
            </a:r>
          </a:p>
          <a:p>
            <a:r>
              <a:rPr lang="en-US" sz="2400">
                <a:ea typeface="Calibri"/>
                <a:cs typeface="Calibri"/>
              </a:rPr>
              <a:t>World-renowned</a:t>
            </a: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</p:txBody>
      </p:sp>
      <p:pic>
        <p:nvPicPr>
          <p:cNvPr id="8" name="Picture Placeholder 7" descr="A group of boats in a harbor&#10;&#10;Description automatically generated">
            <a:extLst>
              <a:ext uri="{FF2B5EF4-FFF2-40B4-BE49-F238E27FC236}">
                <a16:creationId xmlns:a16="http://schemas.microsoft.com/office/drawing/2014/main" id="{E6A0A41D-D398-CEEB-1DB9-8976A7535B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31" b="7931"/>
          <a:stretch/>
        </p:blipFill>
        <p:spPr>
          <a:xfrm>
            <a:off x="5183188" y="810730"/>
            <a:ext cx="6172200" cy="5105538"/>
          </a:xfrm>
        </p:spPr>
      </p:pic>
    </p:spTree>
    <p:extLst>
      <p:ext uri="{BB962C8B-B14F-4D97-AF65-F5344CB8AC3E}">
        <p14:creationId xmlns:p14="http://schemas.microsoft.com/office/powerpoint/2010/main" val="101426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                                             Provence Rosé </vt:lpstr>
      <vt:lpstr>When, Where, Who</vt:lpstr>
      <vt:lpstr>Where, Who</vt:lpstr>
      <vt:lpstr>Grape Varieties (Cépage)</vt:lpstr>
      <vt:lpstr>Aldi Wins!</vt:lpstr>
      <vt:lpstr>Les Grès</vt:lpstr>
      <vt:lpstr>Sainte Croix Gourmandise Villa des Anges</vt:lpstr>
      <vt:lpstr>Bastide des Deux Lunes Bertrand Dubois-Pierrefeu-BIO</vt:lpstr>
      <vt:lpstr>Bandol, Moulin de la Roque</vt:lpstr>
      <vt:lpstr>Culture, Economy, Lifestyle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Provence Rose   </dc:title>
  <dc:creator>Margaret Scholefield</dc:creator>
  <cp:revision>265</cp:revision>
  <dcterms:created xsi:type="dcterms:W3CDTF">2024-03-03T10:45:13Z</dcterms:created>
  <dcterms:modified xsi:type="dcterms:W3CDTF">2024-03-12T18:53:12Z</dcterms:modified>
</cp:coreProperties>
</file>